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7" r:id="rId6"/>
    <p:sldId id="260" r:id="rId7"/>
    <p:sldId id="258" r:id="rId8"/>
    <p:sldId id="261" r:id="rId9"/>
    <p:sldId id="270" r:id="rId10"/>
    <p:sldId id="275" r:id="rId11"/>
    <p:sldId id="271" r:id="rId12"/>
    <p:sldId id="272" r:id="rId13"/>
    <p:sldId id="273" r:id="rId14"/>
    <p:sldId id="274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2/14/2024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2/14/2024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4223" y="866274"/>
            <a:ext cx="8596323" cy="868680"/>
          </a:xfrm>
        </p:spPr>
        <p:txBody>
          <a:bodyPr/>
          <a:lstStyle/>
          <a:p>
            <a:b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  <a:latin typeface="Aladin" panose="02000506000000020004" pitchFamily="2" charset="0"/>
              </a:rPr>
            </a:br>
            <a:b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  <a:latin typeface="Aladin" panose="02000506000000020004" pitchFamily="2" charset="0"/>
              </a:rPr>
            </a:br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  <a:latin typeface="Aladin" panose="02000506000000020004" pitchFamily="2" charset="0"/>
              </a:rPr>
              <a:t>IERT:</a:t>
            </a:r>
            <a:b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  <a:latin typeface="Aladin" panose="02000506000000020004" pitchFamily="2" charset="0"/>
              </a:rPr>
            </a:br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  <a:latin typeface="Aladin" panose="02000506000000020004" pitchFamily="2" charset="0"/>
              </a:rPr>
              <a:t>INSTITUTE OF ENGINEERING AND RURAL TECHNOLOGY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1909" y="2007508"/>
            <a:ext cx="8736686" cy="86868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4000" dirty="0">
              <a:latin typeface="Algerian" panose="04020705040A02060702" pitchFamily="82" charset="0"/>
            </a:endParaRPr>
          </a:p>
          <a:p>
            <a:pPr marL="0" indent="0">
              <a:buNone/>
            </a:pPr>
            <a:r>
              <a:rPr lang="en-US" sz="4000" dirty="0">
                <a:latin typeface="Algerian" panose="04020705040A02060702" pitchFamily="82" charset="0"/>
              </a:rPr>
              <a:t>MINI PROJECT PRESENTATION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CB11A8-CA8D-DD1C-B758-24FEBDC7D51B}"/>
              </a:ext>
            </a:extLst>
          </p:cNvPr>
          <p:cNvSpPr txBox="1"/>
          <p:nvPr/>
        </p:nvSpPr>
        <p:spPr>
          <a:xfrm>
            <a:off x="1203158" y="3995678"/>
            <a:ext cx="109888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  <a:latin typeface="Aladin" panose="02000506000000020004" pitchFamily="2" charset="0"/>
              </a:rPr>
              <a:t>PRESENTED BY :</a:t>
            </a:r>
          </a:p>
          <a:p>
            <a:r>
              <a:rPr lang="en-US" sz="3600" dirty="0">
                <a:solidFill>
                  <a:srgbClr val="00B050"/>
                </a:solidFill>
                <a:latin typeface="Aladin" panose="02000506000000020004" pitchFamily="2" charset="0"/>
              </a:rPr>
              <a:t>                         UJJAWAL MALVIYA</a:t>
            </a:r>
          </a:p>
          <a:p>
            <a:r>
              <a:rPr lang="en-IN" sz="3600" dirty="0">
                <a:solidFill>
                  <a:srgbClr val="00B050"/>
                </a:solidFill>
                <a:latin typeface="Aladin" panose="02000506000000020004" pitchFamily="2" charset="0"/>
              </a:rPr>
              <a:t>                         COMPUTER SCIENCE &amp; ENGINEERING</a:t>
            </a:r>
          </a:p>
          <a:p>
            <a:r>
              <a:rPr lang="en-IN" sz="3600" dirty="0">
                <a:solidFill>
                  <a:srgbClr val="00B050"/>
                </a:solidFill>
                <a:latin typeface="Aladin" panose="02000506000000020004" pitchFamily="2" charset="0"/>
              </a:rPr>
              <a:t>                          2101100100061</a:t>
            </a:r>
          </a:p>
          <a:p>
            <a:r>
              <a:rPr lang="en-IN" sz="3600" dirty="0">
                <a:solidFill>
                  <a:srgbClr val="00B050"/>
                </a:solidFill>
                <a:latin typeface="Aladin" panose="02000506000000020004" pitchFamily="2" charset="0"/>
              </a:rPr>
              <a:t>TOPIC : RAILWAY RESERVATION SYSTEM</a:t>
            </a:r>
            <a:endParaRPr lang="en-US" sz="3600" dirty="0">
              <a:solidFill>
                <a:srgbClr val="00B050"/>
              </a:solidFill>
              <a:latin typeface="Aladin" panose="02000506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FDB16-7430-79F1-597E-C1DC70F4D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3C0D56-BA07-DBCC-B686-E5FE0EC30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C3D456-EA1C-50B4-14DE-9547E9B9F420}"/>
              </a:ext>
            </a:extLst>
          </p:cNvPr>
          <p:cNvSpPr txBox="1"/>
          <p:nvPr/>
        </p:nvSpPr>
        <p:spPr>
          <a:xfrm>
            <a:off x="130168" y="1748567"/>
            <a:ext cx="1193166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sz="20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our project railways reservation system we have stored all the information about the train schedule and the </a:t>
            </a:r>
          </a:p>
          <a:p>
            <a:pPr algn="just"/>
            <a:r>
              <a:rPr lang="en-IN" sz="20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 booking tickets even status of train ,seat etc .This database is helpful for the application which is facilitates </a:t>
            </a:r>
          </a:p>
          <a:p>
            <a:pPr algn="just"/>
            <a:r>
              <a:rPr lang="en-IN" sz="20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passengers to book the trains tickets and check the details of train and their status from their place itself it avoid </a:t>
            </a:r>
          </a:p>
          <a:p>
            <a:pPr algn="just"/>
            <a:r>
              <a:rPr lang="en-IN" sz="2000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inconviniences</a:t>
            </a:r>
            <a:r>
              <a:rPr lang="en-IN" sz="20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going to the railways station for each and every query they got . we had considered the most </a:t>
            </a:r>
          </a:p>
          <a:p>
            <a:pPr algn="just"/>
            <a:r>
              <a:rPr lang="en-IN" sz="20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important requirements </a:t>
            </a:r>
            <a:r>
              <a:rPr lang="en-IN" sz="2000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only,many</a:t>
            </a:r>
            <a:r>
              <a:rPr lang="en-IN" sz="20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more features and details. </a:t>
            </a:r>
          </a:p>
          <a:p>
            <a:pPr algn="just"/>
            <a:r>
              <a:rPr lang="en-IN" sz="20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added to our project in order to obtain even more user friendly application. These application are </a:t>
            </a:r>
          </a:p>
          <a:p>
            <a:pPr algn="just"/>
            <a:r>
              <a:rPr lang="en-IN" sz="20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already in progress and in future they can be upgraded and may become part of amazing technology.</a:t>
            </a:r>
            <a:endParaRPr lang="en-IN" sz="20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n-IN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9077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469CC-46AA-D16C-2E1F-35D3669C1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ACKNOWLEDGEMENT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C20986-13F8-96C6-8164-2B0A6ECBE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5AEE3E-31DA-566A-5419-07650241493A}"/>
              </a:ext>
            </a:extLst>
          </p:cNvPr>
          <p:cNvSpPr txBox="1"/>
          <p:nvPr/>
        </p:nvSpPr>
        <p:spPr>
          <a:xfrm>
            <a:off x="82583" y="1648512"/>
            <a:ext cx="12109417" cy="5054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 would like to express my sincerest gratitude to all those who have supported, encouraged, and helped me in completing this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project. It has been a long and arduous journey, and I am deeply grateful for the help and support of everyone mentioned below.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 and foremost, I would like to thank my project mentor “</a:t>
            </a:r>
            <a:r>
              <a:rPr lang="en-IN" sz="1800" b="1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Mr.Indubhusan</a:t>
            </a:r>
            <a:r>
              <a:rPr lang="en-IN" sz="1800" b="1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b="1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Dubey”</a:t>
            </a:r>
            <a:r>
              <a:rPr lang="en-IN" sz="1800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sir</a:t>
            </a: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&amp; HOD of Department of Computer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science </a:t>
            </a:r>
            <a:r>
              <a:rPr lang="en-IN" sz="1800" b="1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lang="en-IN" sz="1800" b="1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Mr.Rohit</a:t>
            </a:r>
            <a:r>
              <a:rPr lang="en-IN" sz="1800" b="1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Gupta”</a:t>
            </a: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sir, for their unwavering support and guidance throughout this project. Their expertise and keen eye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 been invaluable in helping me to put together an impressive and comprehensive project. I am also thankful for their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ongoing advice and feedback, which were essential in the completion of this project.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dirty="0">
              <a:solidFill>
                <a:srgbClr val="00B050"/>
              </a:solidFill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Ujjawal Malviya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4236720" algn="l"/>
              </a:tabLst>
            </a:pP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Roll No.:- 2101100100061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4236720" algn="l"/>
              </a:tabLst>
            </a:pP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CSE Department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4236720" algn="l"/>
              </a:tabLst>
            </a:pPr>
            <a:r>
              <a:rPr lang="en-IN" sz="1800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IERT ,</a:t>
            </a:r>
            <a:r>
              <a:rPr lang="en-IN" sz="1800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Prayagraj</a:t>
            </a:r>
            <a:endParaRPr lang="en-IN" sz="18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244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77186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251" y="982579"/>
            <a:ext cx="7781544" cy="859055"/>
          </a:xfrm>
        </p:spPr>
        <p:txBody>
          <a:bodyPr>
            <a:normAutofit/>
          </a:bodyPr>
          <a:lstStyle/>
          <a:p>
            <a:r>
              <a:rPr lang="en-US" sz="4600" dirty="0">
                <a:latin typeface="Aladin" panose="02000506000000020004" pitchFamily="2" charset="0"/>
              </a:rPr>
              <a:t>OVERVIEW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251" y="1963554"/>
            <a:ext cx="4397623" cy="4894446"/>
          </a:xfrm>
        </p:spPr>
        <p:txBody>
          <a:bodyPr>
            <a:no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accent2">
                    <a:lumMod val="40000"/>
                    <a:lumOff val="6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Introduction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accent2">
                    <a:lumMod val="40000"/>
                    <a:lumOff val="6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Objective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accent2">
                    <a:lumMod val="40000"/>
                    <a:lumOff val="6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Experimental analysis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accent2">
                    <a:lumMod val="40000"/>
                    <a:lumOff val="6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Experimental result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accent2">
                    <a:lumMod val="40000"/>
                    <a:lumOff val="6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Conclusion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accent2">
                    <a:lumMod val="40000"/>
                    <a:lumOff val="6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Acknowledgement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500" dirty="0">
              <a:solidFill>
                <a:schemeClr val="accent2">
                  <a:lumMod val="40000"/>
                  <a:lumOff val="6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33" y="67235"/>
            <a:ext cx="7781544" cy="859055"/>
          </a:xfrm>
        </p:spPr>
        <p:txBody>
          <a:bodyPr>
            <a:normAutofit/>
          </a:bodyPr>
          <a:lstStyle/>
          <a:p>
            <a:r>
              <a:rPr lang="en-US" sz="4600" dirty="0">
                <a:latin typeface="Aladin" panose="02000506000000020004" pitchFamily="2" charset="0"/>
              </a:rPr>
              <a:t>INTRODUCTION: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3285" y="1079350"/>
            <a:ext cx="11915962" cy="5877261"/>
          </a:xfrm>
        </p:spPr>
        <p:txBody>
          <a:bodyPr>
            <a:noAutofit/>
          </a:bodyPr>
          <a:lstStyle/>
          <a:p>
            <a:pPr>
              <a:spcBef>
                <a:spcPts val="1440"/>
              </a:spcBef>
              <a:spcAft>
                <a:spcPts val="1440"/>
              </a:spcAft>
            </a:pPr>
            <a:r>
              <a:rPr lang="en-IN" sz="2500" b="1" dirty="0">
                <a:solidFill>
                  <a:srgbClr val="00B050"/>
                </a:solidFill>
                <a:effectLst/>
                <a:latin typeface="Aladin" panose="02000506000000020004" pitchFamily="2" charset="0"/>
                <a:ea typeface="Times New Roman" panose="02020603050405020304" pitchFamily="18" charset="0"/>
              </a:rPr>
              <a:t>HTML(HYPER TEXT MARKUP LANGUAGE)</a:t>
            </a:r>
          </a:p>
          <a:p>
            <a:pPr marL="285750" indent="-285750">
              <a:spcBef>
                <a:spcPts val="1440"/>
              </a:spcBef>
              <a:spcAft>
                <a:spcPts val="1440"/>
              </a:spcAft>
              <a:buFont typeface="Wingdings" panose="05000000000000000000" pitchFamily="2" charset="2"/>
              <a:buChar char="Ø"/>
            </a:pPr>
            <a:r>
              <a:rPr lang="en-IN" sz="1200" b="1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</a:rPr>
              <a:t>HTML is the standard markup language for creating Web pages.</a:t>
            </a:r>
            <a:endParaRPr lang="en-IN" sz="1200" b="1" dirty="0">
              <a:solidFill>
                <a:srgbClr val="00B05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Bef>
                <a:spcPts val="1440"/>
              </a:spcBef>
              <a:spcAft>
                <a:spcPts val="1440"/>
              </a:spcAft>
            </a:pPr>
            <a:r>
              <a:rPr lang="en-IN" sz="1200" b="1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What is HTML?</a:t>
            </a:r>
            <a:endParaRPr lang="en-IN" sz="1200" b="1" dirty="0">
              <a:solidFill>
                <a:srgbClr val="00B05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200" b="1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 stands for Hyper Text Markup Language</a:t>
            </a:r>
            <a:endParaRPr lang="en-IN" sz="1200" b="1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200" b="1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 is the standard markup language for creating Web pages</a:t>
            </a:r>
            <a:endParaRPr lang="en-IN" sz="1200" b="1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200" b="1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 describes the structure of a Web page</a:t>
            </a:r>
            <a:endParaRPr lang="en-IN" sz="1200" b="1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200" b="1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 consists of a series of elements</a:t>
            </a:r>
            <a:endParaRPr lang="en-IN" sz="1200" b="1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200" b="1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 elements tell the browser how to display the content</a:t>
            </a:r>
            <a:endParaRPr lang="en-IN" sz="1200" b="1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200" b="1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 elements label pieces of content such as "this is a heading", "this is a paragraph", "this is a link", etc.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z="1200" b="1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8BA84A-B03B-7E69-62CA-B4E05D033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94" y="5433060"/>
            <a:ext cx="8202706" cy="142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499" y="542925"/>
            <a:ext cx="4570845" cy="932756"/>
          </a:xfrm>
        </p:spPr>
        <p:txBody>
          <a:bodyPr/>
          <a:lstStyle/>
          <a:p>
            <a:pPr algn="just"/>
            <a:r>
              <a:rPr lang="en-IN" sz="3000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Aladin" panose="02000506000000020004" pitchFamily="2" charset="0"/>
                <a:ea typeface="Times New Roman" panose="02020603050405020304" pitchFamily="18" charset="0"/>
              </a:rPr>
              <a:t>CSS(cascading style sheets):</a:t>
            </a:r>
            <a:endParaRPr lang="en-IN" sz="3000" dirty="0">
              <a:solidFill>
                <a:schemeClr val="accent2">
                  <a:lumMod val="20000"/>
                  <a:lumOff val="8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4C94A4-FDA6-7D10-C52A-CC60132405EA}"/>
              </a:ext>
            </a:extLst>
          </p:cNvPr>
          <p:cNvSpPr txBox="1"/>
          <p:nvPr/>
        </p:nvSpPr>
        <p:spPr>
          <a:xfrm>
            <a:off x="125505" y="1506070"/>
            <a:ext cx="11798743" cy="50679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800" b="1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ascading </a:t>
            </a:r>
            <a:r>
              <a:rPr lang="en-IN" sz="1800" b="1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tyle </a:t>
            </a:r>
            <a:r>
              <a:rPr lang="en-IN" sz="1800" b="1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heets, fondly referred to as </a:t>
            </a:r>
            <a:r>
              <a:rPr lang="en-IN" sz="1800" b="1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is a simply designed</a:t>
            </a:r>
          </a:p>
          <a:p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language intended to simplify the process of making web pages presentable. </a:t>
            </a:r>
          </a:p>
          <a:p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 allows you to apply styles to web pages</a:t>
            </a:r>
          </a:p>
          <a:p>
            <a:pPr fontAlgn="base">
              <a:lnSpc>
                <a:spcPct val="107000"/>
              </a:lnSpc>
              <a:spcAft>
                <a:spcPts val="800"/>
              </a:spcAft>
            </a:pPr>
            <a:r>
              <a:rPr lang="en-IN" sz="1800" b="1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Why CSS?</a:t>
            </a:r>
            <a:endParaRPr lang="en-IN" sz="18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 saves time: </a:t>
            </a:r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 can write CSS once and reuse the same sheet in multiple HTML pages.</a:t>
            </a: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pc="10" dirty="0">
              <a:solidFill>
                <a:srgbClr val="00B050"/>
              </a:solidFill>
              <a:latin typeface="Nunito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z="1800" spc="10" dirty="0">
              <a:solidFill>
                <a:srgbClr val="00B050"/>
              </a:solidFill>
              <a:effectLst/>
              <a:latin typeface="Nunito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pc="10" dirty="0">
              <a:solidFill>
                <a:srgbClr val="00B050"/>
              </a:solidFill>
              <a:latin typeface="Nunito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48690" algn="l"/>
              </a:tabLst>
            </a:pPr>
            <a:r>
              <a:rPr lang="en-IN" sz="1800" b="1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Easy Maintenance: </a:t>
            </a:r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make a global change simply change the style, and all elements in all the webpages </a:t>
            </a:r>
          </a:p>
          <a:p>
            <a:pPr lvl="0" fontAlgn="base">
              <a:lnSpc>
                <a:spcPct val="107000"/>
              </a:lnSpc>
              <a:spcAft>
                <a:spcPts val="800"/>
              </a:spcAft>
              <a:buSzPts val="1000"/>
              <a:tabLst>
                <a:tab pos="948690" algn="l"/>
              </a:tabLst>
            </a:pPr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will be updated automatically.</a:t>
            </a:r>
            <a:endParaRPr lang="en-IN" sz="18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48690" algn="l"/>
              </a:tabLst>
            </a:pPr>
            <a:r>
              <a:rPr lang="en-IN" sz="1800" b="1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Search Engines: </a:t>
            </a:r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 is considered a clean coding technique, which means search engines won’t have to </a:t>
            </a:r>
          </a:p>
          <a:p>
            <a:pPr lvl="0" fontAlgn="base">
              <a:lnSpc>
                <a:spcPct val="107000"/>
              </a:lnSpc>
              <a:spcAft>
                <a:spcPts val="800"/>
              </a:spcAft>
              <a:buSzPts val="1000"/>
              <a:tabLst>
                <a:tab pos="948690" algn="l"/>
              </a:tabLst>
            </a:pPr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struggle to “read” its content.</a:t>
            </a:r>
            <a:endParaRPr lang="en-IN" sz="18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1800" b="1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Superior styles to HTML: </a:t>
            </a:r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 has a much wider array of attributes than HTML</a:t>
            </a:r>
            <a:endParaRPr lang="en-IN" sz="18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>
              <a:solidFill>
                <a:srgbClr val="00B050"/>
              </a:solidFill>
            </a:endParaRPr>
          </a:p>
        </p:txBody>
      </p:sp>
      <p:pic>
        <p:nvPicPr>
          <p:cNvPr id="9" name="Picture 8" descr="CSS Introduction">
            <a:extLst>
              <a:ext uri="{FF2B5EF4-FFF2-40B4-BE49-F238E27FC236}">
                <a16:creationId xmlns:a16="http://schemas.microsoft.com/office/drawing/2014/main" id="{C28843B9-4417-C658-16B6-09AB98F29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7460" y="3195246"/>
            <a:ext cx="5897880" cy="10591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PHP(HYPERTEXT PREPROCESSOR):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2CA686-5145-0896-7F2A-897582DB0BEE}"/>
              </a:ext>
            </a:extLst>
          </p:cNvPr>
          <p:cNvSpPr txBox="1"/>
          <p:nvPr/>
        </p:nvSpPr>
        <p:spPr>
          <a:xfrm>
            <a:off x="376517" y="1631576"/>
            <a:ext cx="8776447" cy="4450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PHP is an acronym for "PHP: Hypertext Preprocessor"</a:t>
            </a:r>
            <a:endParaRPr lang="en-IN" sz="15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PHP is a widely-used, open source scripting language</a:t>
            </a:r>
            <a:endParaRPr lang="en-IN" sz="15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PHP scripts are executed on the server</a:t>
            </a:r>
            <a:endParaRPr lang="en-IN" sz="15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PHP is free to download and use</a:t>
            </a:r>
          </a:p>
          <a:p>
            <a:pPr>
              <a:lnSpc>
                <a:spcPct val="107000"/>
              </a:lnSpc>
              <a:spcBef>
                <a:spcPts val="1500"/>
              </a:spcBef>
              <a:spcAft>
                <a:spcPts val="1500"/>
              </a:spcAft>
            </a:pPr>
            <a:r>
              <a:rPr lang="en-IN" sz="1500" dirty="0">
                <a:solidFill>
                  <a:srgbClr val="00B05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Can PHP Do?</a:t>
            </a:r>
            <a:endParaRPr lang="en-IN" sz="15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PHP can generate dynamic page content</a:t>
            </a:r>
            <a:endParaRPr lang="en-IN" sz="15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PHP can create, open, read, write, delete, and close files on the server</a:t>
            </a:r>
            <a:endParaRPr lang="en-IN" sz="15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PHP can collect form data</a:t>
            </a:r>
            <a:endParaRPr lang="en-IN" sz="15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PHP can send and receive cookies</a:t>
            </a:r>
            <a:endParaRPr lang="en-IN" sz="15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dirty="0">
                <a:solidFill>
                  <a:srgbClr val="00B050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PHP can add, delete, modify data in your database</a:t>
            </a:r>
            <a:endParaRPr lang="en-IN" sz="15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z="15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15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2DD84-F844-C3FF-801E-3304C0820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0854"/>
            <a:ext cx="11214100" cy="535531"/>
          </a:xfrm>
        </p:spPr>
        <p:txBody>
          <a:bodyPr/>
          <a:lstStyle/>
          <a:p>
            <a:r>
              <a:rPr lang="en-US" dirty="0"/>
              <a:t>DBMS(DATABASE MANAGEMENT SYSTEM)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7C4676-283E-6153-AFA6-6E9D8B807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7A178D-7592-1533-0267-A43A801262FD}"/>
              </a:ext>
            </a:extLst>
          </p:cNvPr>
          <p:cNvSpPr txBox="1"/>
          <p:nvPr/>
        </p:nvSpPr>
        <p:spPr>
          <a:xfrm>
            <a:off x="-1" y="1721224"/>
            <a:ext cx="12192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Database Management System (DBMS) is a software system that is designed to manage and organize data in a </a:t>
            </a:r>
          </a:p>
          <a:p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structured manner. It allows users to create, modify, and query a database, as well as manage the security and </a:t>
            </a:r>
          </a:p>
          <a:p>
            <a:r>
              <a:rPr lang="en-IN" sz="1800" spc="10" dirty="0">
                <a:solidFill>
                  <a:srgbClr val="00B050"/>
                </a:solidFill>
                <a:effectLst/>
                <a:latin typeface="Nunito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access controls for that database.</a:t>
            </a:r>
            <a:endParaRPr lang="en-IN" sz="1800" dirty="0">
              <a:solidFill>
                <a:srgbClr val="00B05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>
              <a:solidFill>
                <a:srgbClr val="00B05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6E289B-6CD1-4E4C-105A-7C6B8F93A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82" y="2608728"/>
            <a:ext cx="10632142" cy="424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828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CCB80-AF87-2156-C37E-4DD1F03A2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61720"/>
          </a:xfrm>
        </p:spPr>
        <p:txBody>
          <a:bodyPr/>
          <a:lstStyle/>
          <a:p>
            <a:r>
              <a:rPr lang="en-US" sz="4000" dirty="0">
                <a:latin typeface="Aladin" panose="02000506000000020004" pitchFamily="2" charset="0"/>
              </a:rPr>
              <a:t>OBJECTIVE :</a:t>
            </a:r>
            <a:endParaRPr lang="en-IN" sz="4000" dirty="0">
              <a:latin typeface="Aladin" panose="02000506000000020004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C228B5-AC48-A60C-3E7B-3F6A5C873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E79678-C8C8-2DA5-A2D4-E82BBF0BDE81}"/>
              </a:ext>
            </a:extLst>
          </p:cNvPr>
          <p:cNvSpPr txBox="1"/>
          <p:nvPr/>
        </p:nvSpPr>
        <p:spPr>
          <a:xfrm>
            <a:off x="444500" y="1927412"/>
            <a:ext cx="859401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</a:rPr>
              <a:t>Searching of data is easy.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</a:rPr>
              <a:t>Passenger don’t have to wait for a long time.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</a:rPr>
              <a:t>Information is accurate.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</a:rPr>
              <a:t>It is a fast process.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</a:rPr>
              <a:t>Data efficient is more.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418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72C4D-BDBE-3F29-D69B-F410AB912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EXPERIMENTAL ANALYSIS: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EC209C-3566-E376-484C-2FB30738C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8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E98875-5C88-5F08-5838-7A00B292A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27574"/>
            <a:ext cx="6266329" cy="35248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96126D-D474-5CDC-97E2-A25655391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752" y="3464298"/>
            <a:ext cx="6033247" cy="33937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491CEBD-54BA-F234-A3BC-D67D5EA69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328" y="191620"/>
            <a:ext cx="5925672" cy="333319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EFBAC4-64C4-24F7-E4A9-C7475C482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64298"/>
            <a:ext cx="6158751" cy="339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84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A5FC4-E791-5DE4-D2D4-D4B9F7846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EXPERIMENTAL RESULTS: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E8325E-21CB-4379-2865-B30213B21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5B225B-3B8A-6C94-51E9-26943B8E6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492" y="3358402"/>
            <a:ext cx="6221507" cy="3499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0E3A1C-F2BF-CD95-F192-B4B8FCDDD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492" y="177800"/>
            <a:ext cx="5970494" cy="33584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9A2FA3-F9CE-0028-8406-875A765C86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99598"/>
            <a:ext cx="5970492" cy="33584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BC0684-F4AD-323A-7692-23D5FF5C1F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" y="1078456"/>
            <a:ext cx="5970492" cy="309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792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78</TotalTime>
  <Words>741</Words>
  <Application>Microsoft Office PowerPoint</Application>
  <PresentationFormat>Widescreen</PresentationFormat>
  <Paragraphs>93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7" baseType="lpstr">
      <vt:lpstr>Aladin</vt:lpstr>
      <vt:lpstr>Algerian</vt:lpstr>
      <vt:lpstr>Arial</vt:lpstr>
      <vt:lpstr>Calibri</vt:lpstr>
      <vt:lpstr>Calibri Light</vt:lpstr>
      <vt:lpstr>Cambria Math</vt:lpstr>
      <vt:lpstr>Nunito</vt:lpstr>
      <vt:lpstr>Segoe UI</vt:lpstr>
      <vt:lpstr>Symbol</vt:lpstr>
      <vt:lpstr>Times New Roman</vt:lpstr>
      <vt:lpstr>Trade Gothic LT Pro</vt:lpstr>
      <vt:lpstr>Trebuchet MS</vt:lpstr>
      <vt:lpstr>Verdana</vt:lpstr>
      <vt:lpstr>Wingdings</vt:lpstr>
      <vt:lpstr>Office Theme</vt:lpstr>
      <vt:lpstr>  IERT: INSTITUTE OF ENGINEERING AND RURAL TECHNOLOGY</vt:lpstr>
      <vt:lpstr>OVERVIEW</vt:lpstr>
      <vt:lpstr>INTRODUCTION:</vt:lpstr>
      <vt:lpstr>CSS(cascading style sheets):</vt:lpstr>
      <vt:lpstr>PHP(HYPERTEXT PREPROCESSOR):</vt:lpstr>
      <vt:lpstr>DBMS(DATABASE MANAGEMENT SYSTEM)</vt:lpstr>
      <vt:lpstr>OBJECTIVE :</vt:lpstr>
      <vt:lpstr>EXPERIMENTAL ANALYSIS:</vt:lpstr>
      <vt:lpstr>EXPERIMENTAL RESULTS:</vt:lpstr>
      <vt:lpstr>CONCLUSION:</vt:lpstr>
      <vt:lpstr>ACKNOWLEDGEMENT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IERT: INSTITUTE OF ENGINEERING AND RURAL TECHNOLOGY</dc:title>
  <dc:creator>RAMIKA SEN</dc:creator>
  <cp:lastModifiedBy>RAMIKA SEN</cp:lastModifiedBy>
  <cp:revision>2</cp:revision>
  <dcterms:created xsi:type="dcterms:W3CDTF">2024-02-13T16:26:07Z</dcterms:created>
  <dcterms:modified xsi:type="dcterms:W3CDTF">2024-02-14T07:58:07Z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